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Lst>
  <p:notesMasterIdLst>
    <p:notesMasterId r:id="rId248"/>
  </p:notesMasterIdLst>
  <p:sldIdLst>
    <p:sldId id="257" r:id="rId4"/>
    <p:sldId id="10400" r:id="rId5"/>
    <p:sldId id="957" r:id="rId6"/>
    <p:sldId id="958" r:id="rId7"/>
    <p:sldId id="10411" r:id="rId8"/>
    <p:sldId id="10470" r:id="rId9"/>
    <p:sldId id="371" r:id="rId10"/>
    <p:sldId id="261" r:id="rId11"/>
    <p:sldId id="962" r:id="rId12"/>
    <p:sldId id="10412" r:id="rId13"/>
    <p:sldId id="602" r:id="rId14"/>
    <p:sldId id="10413" r:id="rId15"/>
    <p:sldId id="369" r:id="rId16"/>
    <p:sldId id="266" r:id="rId17"/>
    <p:sldId id="594" r:id="rId18"/>
    <p:sldId id="10401" r:id="rId19"/>
    <p:sldId id="937" r:id="rId20"/>
    <p:sldId id="10414" r:id="rId21"/>
    <p:sldId id="963" r:id="rId22"/>
    <p:sldId id="324" r:id="rId23"/>
    <p:sldId id="10415" r:id="rId24"/>
    <p:sldId id="10416" r:id="rId25"/>
    <p:sldId id="2829" r:id="rId26"/>
    <p:sldId id="332" r:id="rId27"/>
    <p:sldId id="938" r:id="rId28"/>
    <p:sldId id="947" r:id="rId29"/>
    <p:sldId id="327" r:id="rId30"/>
    <p:sldId id="1005" r:id="rId31"/>
    <p:sldId id="609" r:id="rId32"/>
    <p:sldId id="966" r:id="rId33"/>
    <p:sldId id="967" r:id="rId34"/>
    <p:sldId id="971" r:id="rId35"/>
    <p:sldId id="972" r:id="rId36"/>
    <p:sldId id="973" r:id="rId37"/>
    <p:sldId id="974" r:id="rId38"/>
    <p:sldId id="975" r:id="rId39"/>
    <p:sldId id="980" r:id="rId40"/>
    <p:sldId id="968" r:id="rId41"/>
    <p:sldId id="976" r:id="rId42"/>
    <p:sldId id="977" r:id="rId43"/>
    <p:sldId id="1007" r:id="rId44"/>
    <p:sldId id="1003" r:id="rId45"/>
    <p:sldId id="611" r:id="rId46"/>
    <p:sldId id="948" r:id="rId47"/>
    <p:sldId id="612" r:id="rId48"/>
    <p:sldId id="613" r:id="rId49"/>
    <p:sldId id="614" r:id="rId50"/>
    <p:sldId id="616" r:id="rId51"/>
    <p:sldId id="949" r:id="rId52"/>
    <p:sldId id="950" r:id="rId53"/>
    <p:sldId id="951" r:id="rId54"/>
    <p:sldId id="952" r:id="rId55"/>
    <p:sldId id="955" r:id="rId56"/>
    <p:sldId id="953" r:id="rId57"/>
    <p:sldId id="1012" r:id="rId58"/>
    <p:sldId id="1016" r:id="rId59"/>
    <p:sldId id="1013" r:id="rId60"/>
    <p:sldId id="1014" r:id="rId61"/>
    <p:sldId id="1015" r:id="rId62"/>
    <p:sldId id="1018" r:id="rId63"/>
    <p:sldId id="1043" r:id="rId64"/>
    <p:sldId id="1019" r:id="rId65"/>
    <p:sldId id="1071" r:id="rId66"/>
    <p:sldId id="1036" r:id="rId67"/>
    <p:sldId id="1037" r:id="rId68"/>
    <p:sldId id="1038" r:id="rId69"/>
    <p:sldId id="1040" r:id="rId70"/>
    <p:sldId id="1020" r:id="rId71"/>
    <p:sldId id="1021" r:id="rId72"/>
    <p:sldId id="1022" r:id="rId73"/>
    <p:sldId id="1023" r:id="rId74"/>
    <p:sldId id="1024" r:id="rId75"/>
    <p:sldId id="1025" r:id="rId76"/>
    <p:sldId id="1026" r:id="rId77"/>
    <p:sldId id="1027" r:id="rId78"/>
    <p:sldId id="1030" r:id="rId79"/>
    <p:sldId id="1031" r:id="rId80"/>
    <p:sldId id="1044" r:id="rId81"/>
    <p:sldId id="1042" r:id="rId82"/>
    <p:sldId id="1039" r:id="rId83"/>
    <p:sldId id="1032" r:id="rId84"/>
    <p:sldId id="1033" r:id="rId85"/>
    <p:sldId id="1034" r:id="rId86"/>
    <p:sldId id="1045" r:id="rId87"/>
    <p:sldId id="1035" r:id="rId88"/>
    <p:sldId id="1046" r:id="rId89"/>
    <p:sldId id="1047" r:id="rId90"/>
    <p:sldId id="1028" r:id="rId91"/>
    <p:sldId id="1048" r:id="rId92"/>
    <p:sldId id="1049" r:id="rId93"/>
    <p:sldId id="1050" r:id="rId94"/>
    <p:sldId id="1051" r:id="rId95"/>
    <p:sldId id="1052" r:id="rId96"/>
    <p:sldId id="1029" r:id="rId97"/>
    <p:sldId id="1053" r:id="rId98"/>
    <p:sldId id="1054" r:id="rId99"/>
    <p:sldId id="1055" r:id="rId100"/>
    <p:sldId id="1056" r:id="rId101"/>
    <p:sldId id="1057" r:id="rId102"/>
    <p:sldId id="1072" r:id="rId103"/>
    <p:sldId id="1060" r:id="rId104"/>
    <p:sldId id="1062" r:id="rId105"/>
    <p:sldId id="1064" r:id="rId106"/>
    <p:sldId id="1061" r:id="rId107"/>
    <p:sldId id="1065" r:id="rId108"/>
    <p:sldId id="1066" r:id="rId109"/>
    <p:sldId id="1070" r:id="rId110"/>
    <p:sldId id="1067" r:id="rId111"/>
    <p:sldId id="1068" r:id="rId112"/>
    <p:sldId id="1069" r:id="rId113"/>
    <p:sldId id="1058" r:id="rId114"/>
    <p:sldId id="1073" r:id="rId115"/>
    <p:sldId id="1059" r:id="rId116"/>
    <p:sldId id="1074" r:id="rId117"/>
    <p:sldId id="1075" r:id="rId118"/>
    <p:sldId id="1078" r:id="rId119"/>
    <p:sldId id="1079" r:id="rId120"/>
    <p:sldId id="1080" r:id="rId121"/>
    <p:sldId id="1008" r:id="rId122"/>
    <p:sldId id="1081" r:id="rId123"/>
    <p:sldId id="1076" r:id="rId124"/>
    <p:sldId id="1077" r:id="rId125"/>
    <p:sldId id="1082" r:id="rId126"/>
    <p:sldId id="1083" r:id="rId127"/>
    <p:sldId id="1084" r:id="rId128"/>
    <p:sldId id="1085" r:id="rId129"/>
    <p:sldId id="1088" r:id="rId130"/>
    <p:sldId id="1089" r:id="rId131"/>
    <p:sldId id="1090" r:id="rId132"/>
    <p:sldId id="1091" r:id="rId133"/>
    <p:sldId id="1087" r:id="rId134"/>
    <p:sldId id="1086" r:id="rId135"/>
    <p:sldId id="1092" r:id="rId136"/>
    <p:sldId id="1098" r:id="rId137"/>
    <p:sldId id="1093" r:id="rId138"/>
    <p:sldId id="1094" r:id="rId139"/>
    <p:sldId id="1095" r:id="rId140"/>
    <p:sldId id="1096" r:id="rId141"/>
    <p:sldId id="1103" r:id="rId142"/>
    <p:sldId id="1118" r:id="rId143"/>
    <p:sldId id="1097" r:id="rId144"/>
    <p:sldId id="1099" r:id="rId145"/>
    <p:sldId id="1100" r:id="rId146"/>
    <p:sldId id="1104" r:id="rId147"/>
    <p:sldId id="1107" r:id="rId148"/>
    <p:sldId id="1106" r:id="rId149"/>
    <p:sldId id="1108" r:id="rId150"/>
    <p:sldId id="1109" r:id="rId151"/>
    <p:sldId id="1110" r:id="rId152"/>
    <p:sldId id="1111" r:id="rId153"/>
    <p:sldId id="1009" r:id="rId154"/>
    <p:sldId id="1101" r:id="rId155"/>
    <p:sldId id="1102" r:id="rId156"/>
    <p:sldId id="1119" r:id="rId157"/>
    <p:sldId id="665" r:id="rId158"/>
    <p:sldId id="1122" r:id="rId159"/>
    <p:sldId id="1120" r:id="rId160"/>
    <p:sldId id="1121" r:id="rId161"/>
    <p:sldId id="834" r:id="rId162"/>
    <p:sldId id="838" r:id="rId163"/>
    <p:sldId id="839" r:id="rId164"/>
    <p:sldId id="841" r:id="rId165"/>
    <p:sldId id="842" r:id="rId166"/>
    <p:sldId id="843" r:id="rId167"/>
    <p:sldId id="835" r:id="rId168"/>
    <p:sldId id="844" r:id="rId169"/>
    <p:sldId id="836" r:id="rId170"/>
    <p:sldId id="846" r:id="rId171"/>
    <p:sldId id="847" r:id="rId172"/>
    <p:sldId id="868" r:id="rId173"/>
    <p:sldId id="869" r:id="rId174"/>
    <p:sldId id="872" r:id="rId175"/>
    <p:sldId id="870" r:id="rId176"/>
    <p:sldId id="1010" r:id="rId177"/>
    <p:sldId id="1112" r:id="rId178"/>
    <p:sldId id="1114" r:id="rId179"/>
    <p:sldId id="1113" r:id="rId180"/>
    <p:sldId id="1125" r:id="rId181"/>
    <p:sldId id="1129" r:id="rId182"/>
    <p:sldId id="1126" r:id="rId183"/>
    <p:sldId id="1123" r:id="rId184"/>
    <p:sldId id="1124" r:id="rId185"/>
    <p:sldId id="1128" r:id="rId186"/>
    <p:sldId id="1131" r:id="rId187"/>
    <p:sldId id="1127" r:id="rId188"/>
    <p:sldId id="1130" r:id="rId189"/>
    <p:sldId id="1132" r:id="rId190"/>
    <p:sldId id="1133" r:id="rId191"/>
    <p:sldId id="1134" r:id="rId192"/>
    <p:sldId id="1135" r:id="rId193"/>
    <p:sldId id="1115" r:id="rId194"/>
    <p:sldId id="1116" r:id="rId195"/>
    <p:sldId id="1117" r:id="rId196"/>
    <p:sldId id="1105" r:id="rId197"/>
    <p:sldId id="1011" r:id="rId198"/>
    <p:sldId id="10403" r:id="rId199"/>
    <p:sldId id="10404" r:id="rId200"/>
    <p:sldId id="10405" r:id="rId201"/>
    <p:sldId id="10402" r:id="rId202"/>
    <p:sldId id="10407" r:id="rId203"/>
    <p:sldId id="10446" r:id="rId204"/>
    <p:sldId id="10440" r:id="rId205"/>
    <p:sldId id="10441" r:id="rId206"/>
    <p:sldId id="10451" r:id="rId207"/>
    <p:sldId id="10431" r:id="rId208"/>
    <p:sldId id="10452" r:id="rId209"/>
    <p:sldId id="10453" r:id="rId210"/>
    <p:sldId id="10454" r:id="rId211"/>
    <p:sldId id="10455" r:id="rId212"/>
    <p:sldId id="10448" r:id="rId213"/>
    <p:sldId id="10449" r:id="rId214"/>
    <p:sldId id="10450" r:id="rId215"/>
    <p:sldId id="10459" r:id="rId216"/>
    <p:sldId id="10447" r:id="rId217"/>
    <p:sldId id="10406" r:id="rId218"/>
    <p:sldId id="10425" r:id="rId219"/>
    <p:sldId id="10426" r:id="rId220"/>
    <p:sldId id="10409" r:id="rId221"/>
    <p:sldId id="10421" r:id="rId222"/>
    <p:sldId id="10417" r:id="rId223"/>
    <p:sldId id="10408" r:id="rId224"/>
    <p:sldId id="10427" r:id="rId225"/>
    <p:sldId id="10435" r:id="rId226"/>
    <p:sldId id="10437" r:id="rId227"/>
    <p:sldId id="10436" r:id="rId228"/>
    <p:sldId id="10438" r:id="rId229"/>
    <p:sldId id="10439" r:id="rId230"/>
    <p:sldId id="10442" r:id="rId231"/>
    <p:sldId id="10443" r:id="rId232"/>
    <p:sldId id="10444" r:id="rId233"/>
    <p:sldId id="10445" r:id="rId234"/>
    <p:sldId id="10428" r:id="rId235"/>
    <p:sldId id="10429" r:id="rId236"/>
    <p:sldId id="10430" r:id="rId237"/>
    <p:sldId id="10422" r:id="rId238"/>
    <p:sldId id="10423" r:id="rId239"/>
    <p:sldId id="936" r:id="rId240"/>
    <p:sldId id="10418" r:id="rId241"/>
    <p:sldId id="822" r:id="rId242"/>
    <p:sldId id="810" r:id="rId243"/>
    <p:sldId id="10463" r:id="rId244"/>
    <p:sldId id="10471" r:id="rId245"/>
    <p:sldId id="10464" r:id="rId246"/>
    <p:sldId id="296" r:id="rId2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10411"/>
            <p14:sldId id="104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71"/>
            <p14:sldId id="10464"/>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82701" autoAdjust="0"/>
  </p:normalViewPr>
  <p:slideViewPr>
    <p:cSldViewPr snapToGrid="0">
      <p:cViewPr varScale="1">
        <p:scale>
          <a:sx n="85" d="100"/>
          <a:sy n="85" d="100"/>
        </p:scale>
        <p:origin x="516" y="78"/>
      </p:cViewPr>
      <p:guideLst/>
    </p:cSldViewPr>
  </p:slideViewPr>
  <p:notesTextViewPr>
    <p:cViewPr>
      <p:scale>
        <a:sx n="150" d="100"/>
        <a:sy n="15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notesMaster" Target="notesMasters/notesMaster1.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presProps" Target="pres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viewProps" Target="viewProp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theme" Target="theme/theme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7/10/2019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0.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39.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7/10/2019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7/10/2019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7/10/2019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Cree aplicaciones en horas, no en meses, que se conectan fácilmente a los datos, usan expresiones similares a Excel para agregar lógica y se ejecutan en dispositivos web, iOS y Android.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529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244</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7/10/2019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10:17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7/10/2019 10:00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7/10/2019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6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9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1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6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7/10/2019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7/10/2019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7/10/2019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7/10/2019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7/10/2019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7/10/2019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7/10/2019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7/10/2019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7/10/2019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7/10/2019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3.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95.sv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63.sv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95.sv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gif"/><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3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95.sv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95.sv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95.sv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4.png"/></Relationships>
</file>

<file path=ppt/slides/_rels/slide15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4.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5.png"/></Relationships>
</file>

<file path=ppt/slides/_rels/slide1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55.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6.png"/><Relationship Id="rId7" Type="http://schemas.openxmlformats.org/officeDocument/2006/relationships/image" Target="../media/image198.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7.png"/></Relationships>
</file>

<file path=ppt/slides/_rels/slide15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5.png"/><Relationship Id="rId10" Type="http://schemas.openxmlformats.org/officeDocument/2006/relationships/image" Target="../media/image202.png"/><Relationship Id="rId4" Type="http://schemas.openxmlformats.org/officeDocument/2006/relationships/hyperlink" Target="http://fleitasarts.com/" TargetMode="External"/><Relationship Id="rId9" Type="http://schemas.openxmlformats.org/officeDocument/2006/relationships/image" Target="../media/image201.png"/></Relationships>
</file>

<file path=ppt/slides/_rels/slide15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5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5.png"/></Relationships>
</file>

<file path=ppt/slides/_rels/slide1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5.png"/></Relationships>
</file>

<file path=ppt/slides/_rels/slide1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6.png"/></Relationships>
</file>

<file path=ppt/slides/_rels/slide1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7.png"/></Relationships>
</file>

<file path=ppt/slides/_rels/slide1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8.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9.pn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0.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1.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2.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3.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4.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6.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5.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6.png"/></Relationships>
</file>

<file path=ppt/slides/_rels/slide172.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5.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9.png"/></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2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25.png"/></Relationships>
</file>

<file path=ppt/slides/_rels/slide181.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29.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1.svg"/><Relationship Id="rId4" Type="http://schemas.openxmlformats.org/officeDocument/2006/relationships/image" Target="../media/image230.png"/></Relationships>
</file>

<file path=ppt/slides/_rels/slide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85.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95.sv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95.sv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91.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95.sv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95.sv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95.sv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5.svg"/><Relationship Id="rId4" Type="http://schemas.openxmlformats.org/officeDocument/2006/relationships/image" Target="../media/image94.png"/></Relationships>
</file>

<file path=ppt/slides/_rels/slide19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95.sv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95.sv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0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24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25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25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25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262.png"/><Relationship Id="rId7" Type="http://schemas.openxmlformats.org/officeDocument/2006/relationships/image" Target="../media/image9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3.png"/></Relationships>
</file>

<file path=ppt/slides/_rels/slide209.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264.png"/><Relationship Id="rId7" Type="http://schemas.openxmlformats.org/officeDocument/2006/relationships/image" Target="../media/image94.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5.png"/><Relationship Id="rId9" Type="http://schemas.openxmlformats.org/officeDocument/2006/relationships/image" Target="../media/image266.png"/></Relationships>
</file>

<file path=ppt/slides/_rels/slide2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7.png"/><Relationship Id="rId7" Type="http://schemas.openxmlformats.org/officeDocument/2006/relationships/image" Target="../media/image95.sv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269.png"/><Relationship Id="rId7" Type="http://schemas.openxmlformats.org/officeDocument/2006/relationships/image" Target="../media/image94.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5.png"/></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hyperlink" Target="http://fleitasarts.com/" TargetMode="External"/><Relationship Id="rId7" Type="http://schemas.openxmlformats.org/officeDocument/2006/relationships/image" Target="../media/image196.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5.png"/></Relationships>
</file>

<file path=ppt/slides/_rels/slide2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3.wdp"/></Relationships>
</file>

<file path=ppt/slides/_rels/slide239.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26.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26.xml"/><Relationship Id="rId16" Type="http://schemas.openxmlformats.org/officeDocument/2006/relationships/hyperlink" Target="https://docs.microsoft.com/power-bi/service-cortana-intro" TargetMode="External"/><Relationship Id="rId20" Type="http://schemas.openxmlformats.org/officeDocument/2006/relationships/hyperlink" Target="https://powerusers.microsoft.com/t5/MBAS-Gallery/bd-p/FL_MBAS_Gallery/page/2" TargetMode="External"/><Relationship Id="rId1" Type="http://schemas.openxmlformats.org/officeDocument/2006/relationships/slideLayout" Target="../slideLayouts/slideLayout38.xml"/><Relationship Id="rId6" Type="http://schemas.openxmlformats.org/officeDocument/2006/relationships/image" Target="../media/image25.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gif"/><Relationship Id="rId15" Type="http://schemas.openxmlformats.org/officeDocument/2006/relationships/image" Target="../media/image5.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hyperlink" Target="http://fleitasarts.com/" TargetMode="External"/></Relationships>
</file>

<file path=ppt/slides/_rels/slide240.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hyperlink" Target="http://fleitasarts.com/" TargetMode="External"/><Relationship Id="rId7" Type="http://schemas.openxmlformats.org/officeDocument/2006/relationships/image" Target="../media/image196.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5.png"/></Relationships>
</file>

<file path=ppt/slides/_rels/slide2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28.xml"/><Relationship Id="rId1" Type="http://schemas.openxmlformats.org/officeDocument/2006/relationships/slideLayout" Target="../slideLayouts/slideLayout47.xml"/><Relationship Id="rId4" Type="http://schemas.openxmlformats.org/officeDocument/2006/relationships/image" Target="../media/image5.png"/></Relationships>
</file>

<file path=ppt/slides/_rels/slide2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229.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13.png"/><Relationship Id="rId4" Type="http://schemas.microsoft.com/office/2007/relationships/hdphoto" Target="../media/hdphoto3.wdp"/></Relationships>
</file>

<file path=ppt/slides/_rels/slide24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0.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4.wdp"/><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hyperlink" Target="https://linkedin.com/in/hiramfleitas" TargetMode="External"/><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18.png"/><Relationship Id="rId1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1.gif"/><Relationship Id="rId5" Type="http://schemas.openxmlformats.org/officeDocument/2006/relationships/hyperlink" Target="https://go.microsoft.com/fwlink/?LinkId=2083007&amp;clcid=0x409" TargetMode="Externa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gartner.com/doc/reprints?id=1-57IQ201&amp;ct=180717&amp;st=s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4.jpe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0.sv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0.sv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5.sv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13.png"/><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95.sv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5.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3.wdp"/></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D365UG</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LATAM</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10 Julio,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176951"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s-ES" dirty="0">
                <a:solidFill>
                  <a:srgbClr val="FFFFFF"/>
                </a:solidFill>
                <a:latin typeface="Segoe UI" panose="020B0502040204020203" pitchFamily="34" charset="0"/>
              </a:rPr>
              <a:t>Una plataforma de código bajo que abarca Office 365, Dynamics 365 y aplicaciones independientes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1716914" y="3396413"/>
            <a:ext cx="1942199"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err="1">
                <a:solidFill>
                  <a:schemeClr val="bg1"/>
                </a:solidFill>
                <a:latin typeface="Segoe UI Semilight" panose="020B0402040204020203" pitchFamily="34" charset="0"/>
                <a:cs typeface="Segoe UI Semilight" panose="020B0402040204020203" pitchFamily="34" charset="0"/>
              </a:rPr>
              <a:t>Análisis</a:t>
            </a:r>
            <a:r>
              <a:rPr lang="en-US" spc="-96" dirty="0">
                <a:solidFill>
                  <a:schemeClr val="bg1"/>
                </a:solidFill>
                <a:latin typeface="Segoe UI Semilight" panose="020B0402040204020203" pitchFamily="34" charset="0"/>
                <a:cs typeface="Segoe UI Semilight" panose="020B0402040204020203" pitchFamily="34" charset="0"/>
              </a:rPr>
              <a:t> de </a:t>
            </a:r>
            <a:r>
              <a:rPr lang="en-US" spc="-96" dirty="0" err="1">
                <a:solidFill>
                  <a:schemeClr val="bg1"/>
                </a:solidFill>
                <a:latin typeface="Segoe UI Semilight" panose="020B0402040204020203" pitchFamily="34" charset="0"/>
                <a:cs typeface="Segoe UI Semilight" panose="020B0402040204020203" pitchFamily="34" charset="0"/>
              </a:rPr>
              <a:t>negocios</a:t>
            </a:r>
            <a:endParaRPr lang="en-US" spc="-96" dirty="0">
              <a:solidFill>
                <a:schemeClr val="bg1"/>
              </a:solidFill>
              <a:latin typeface="Segoe UI Semilight" panose="020B0402040204020203" pitchFamily="34" charset="0"/>
              <a:cs typeface="Segoe UI Semilight" panose="020B0402040204020203" pitchFamily="34" charset="0"/>
            </a:endParaRPr>
          </a:p>
        </p:txBody>
      </p:sp>
      <p:sp>
        <p:nvSpPr>
          <p:cNvPr id="19" name="Rectangle 18">
            <a:extLst>
              <a:ext uri="{FF2B5EF4-FFF2-40B4-BE49-F238E27FC236}">
                <a16:creationId xmlns:a16="http://schemas.microsoft.com/office/drawing/2014/main" id="{2E254C9E-2807-4754-8B55-479A3D6A3DAE}"/>
              </a:ext>
            </a:extLst>
          </p:cNvPr>
          <p:cNvSpPr/>
          <p:nvPr/>
        </p:nvSpPr>
        <p:spPr>
          <a:xfrm>
            <a:off x="4870793" y="3396413"/>
            <a:ext cx="2450414"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lvl="0" algn="ctr" defTabSz="878727">
              <a:defRPr/>
            </a:pPr>
            <a:r>
              <a:rPr lang="en-US" spc="-96" dirty="0">
                <a:solidFill>
                  <a:schemeClr val="bg1"/>
                </a:solidFill>
                <a:latin typeface="Segoe UI Semilight" panose="020B0402040204020203" pitchFamily="34" charset="0"/>
                <a:cs typeface="Segoe UI Semilight" panose="020B0402040204020203" pitchFamily="34" charset="0"/>
              </a:rPr>
              <a:t>Desarrollo de </a:t>
            </a:r>
            <a:r>
              <a:rPr lang="en-US" spc="-96" dirty="0" err="1">
                <a:solidFill>
                  <a:schemeClr val="bg1"/>
                </a:solidFill>
                <a:latin typeface="Segoe UI Semilight" panose="020B0402040204020203" pitchFamily="34" charset="0"/>
                <a:cs typeface="Segoe UI Semilight" panose="020B0402040204020203" pitchFamily="34" charset="0"/>
              </a:rPr>
              <a:t>aplicaciones</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7886238" y="3400357"/>
            <a:ext cx="323550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s-ES" spc="-96" dirty="0">
                <a:solidFill>
                  <a:schemeClr val="bg1"/>
                </a:solidFill>
                <a:latin typeface="Segoe UI Semilight" panose="020B0402040204020203" pitchFamily="34" charset="0"/>
                <a:cs typeface="Segoe UI Semilight" panose="020B0402040204020203" pitchFamily="34" charset="0"/>
              </a:rPr>
              <a:t>Automatización del flujo de trabajo</a:t>
            </a:r>
            <a:endParaRPr lang="en-US" spc="-96" dirty="0">
              <a:solidFill>
                <a:schemeClr val="bg1"/>
              </a:solidFill>
              <a:latin typeface="Segoe UI Semilight" panose="020B0402040204020203" pitchFamily="34" charset="0"/>
              <a:cs typeface="Segoe UI Semilight" panose="020B0402040204020203" pitchFamily="34" charset="0"/>
            </a:endParaRP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199067" y="2665373"/>
            <a:ext cx="238587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38587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424716"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630188" y="5684872"/>
            <a:ext cx="177381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Servicio</a:t>
            </a: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 de </a:t>
            </a: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datos</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err="1">
                <a:solidFill>
                  <a:schemeClr val="bg1"/>
                </a:solidFill>
                <a:latin typeface="Segoe UI Semibold"/>
                <a:cs typeface="Segoe UI Semibold" panose="020B0702040204020203" pitchFamily="34" charset="0"/>
              </a:rPr>
              <a:t>comunes</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07093" y="5735185"/>
            <a:ext cx="1234762"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Conectores</a:t>
            </a:r>
            <a:endParaRPr lang="en-US" spc="-96" dirty="0">
              <a:solidFill>
                <a:schemeClr val="bg1"/>
              </a:solidFill>
              <a:latin typeface="Segoe UI Semibold"/>
              <a:cs typeface="Segoe UI Semibold" panose="020B0702040204020203" pitchFamily="34" charset="0"/>
            </a:endParaRP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de </a:t>
            </a: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datos</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878727">
              <a:defRPr/>
            </a:pPr>
            <a:r>
              <a:rPr lang="en-US" spc="-96" dirty="0" err="1">
                <a:solidFill>
                  <a:schemeClr val="bg1"/>
                </a:solidFill>
                <a:latin typeface="Segoe UI Semibold"/>
                <a:cs typeface="Segoe UI Semibold" panose="020B0702040204020203" pitchFamily="34" charset="0"/>
              </a:rPr>
              <a:t>Analizar</a:t>
            </a:r>
            <a:r>
              <a:rPr lang="en-US" spc="-96" dirty="0">
                <a:solidFill>
                  <a:schemeClr val="bg1"/>
                </a:solidFill>
                <a:latin typeface="Segoe UI Semibold"/>
                <a:cs typeface="Segoe UI Semibold" panose="020B0702040204020203" pitchFamily="34" charset="0"/>
              </a:rPr>
              <a:t>. </a:t>
            </a:r>
            <a:r>
              <a:rPr lang="en-US" spc="-96" dirty="0" err="1">
                <a:solidFill>
                  <a:schemeClr val="bg1"/>
                </a:solidFill>
                <a:latin typeface="Segoe UI Semibold"/>
                <a:cs typeface="Segoe UI Semibold" panose="020B0702040204020203" pitchFamily="34" charset="0"/>
              </a:rPr>
              <a:t>Actuar</a:t>
            </a:r>
            <a:r>
              <a:rPr lang="en-US" spc="-96" dirty="0">
                <a:solidFill>
                  <a:schemeClr val="bg1"/>
                </a:solidFill>
                <a:latin typeface="Segoe UI Semibold"/>
                <a:cs typeface="Segoe UI Semibold" panose="020B0702040204020203" pitchFamily="34" charset="0"/>
              </a:rPr>
              <a:t>. </a:t>
            </a:r>
            <a:r>
              <a:rPr lang="en-US" spc="-96" dirty="0" err="1">
                <a:solidFill>
                  <a:schemeClr val="bg1"/>
                </a:solidFill>
                <a:latin typeface="Segoe UI Semibold"/>
                <a:cs typeface="Segoe UI Semibold" panose="020B0702040204020203" pitchFamily="34" charset="0"/>
              </a:rPr>
              <a:t>Automatizar</a:t>
            </a:r>
            <a:r>
              <a:rPr lang="en-US" spc="-96" dirty="0">
                <a:solidFill>
                  <a:schemeClr val="bg1"/>
                </a:solidFill>
                <a:latin typeface="Segoe UI Semibold"/>
                <a:cs typeface="Segoe UI Semibold" panose="020B0702040204020203" pitchFamily="34" charset="0"/>
              </a:rPr>
              <a:t>.</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992931"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9245658"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lvl="0" defTabSz="914102" fontAlgn="base">
              <a:lnSpc>
                <a:spcPct val="95000"/>
              </a:lnSpc>
              <a:spcBef>
                <a:spcPct val="0"/>
              </a:spcBef>
              <a:defRPr/>
            </a:pPr>
            <a:r>
              <a:rPr lang="es-ES" sz="3921" spc="-98" dirty="0">
                <a:ln w="3175">
                  <a:noFill/>
                </a:ln>
                <a:solidFill>
                  <a:prstClr val="white"/>
                </a:solidFill>
                <a:latin typeface="Segoe UI Light"/>
                <a:cs typeface="Segoe UI" pitchFamily="34" charset="0"/>
              </a:rPr>
              <a:t>Ejecute su negocio en tiempo real con paneles en vivo</a:t>
            </a:r>
            <a:endPar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endParaRP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lvl="0" defTabSz="932472" fontAlgn="base">
              <a:lnSpc>
                <a:spcPct val="95000"/>
              </a:lnSpc>
              <a:spcBef>
                <a:spcPct val="0"/>
              </a:spcBef>
              <a:defRPr/>
            </a:pPr>
            <a:r>
              <a:rPr lang="es-ES" sz="3600" spc="-100" dirty="0">
                <a:ln w="3175">
                  <a:noFill/>
                </a:ln>
                <a:solidFill>
                  <a:prstClr val="white"/>
                </a:solidFill>
                <a:latin typeface="Segoe UI Light"/>
                <a:cs typeface="Segoe UI" pitchFamily="34" charset="0"/>
              </a:rPr>
              <a:t>Haz preguntas </a:t>
            </a:r>
          </a:p>
          <a:p>
            <a:pPr lvl="0" defTabSz="932472" fontAlgn="base">
              <a:lnSpc>
                <a:spcPct val="95000"/>
              </a:lnSpc>
              <a:spcBef>
                <a:spcPct val="0"/>
              </a:spcBef>
              <a:defRPr/>
            </a:pPr>
            <a:r>
              <a:rPr lang="es-ES" sz="3600" spc="-100" dirty="0">
                <a:ln w="3175">
                  <a:noFill/>
                </a:ln>
                <a:solidFill>
                  <a:prstClr val="white"/>
                </a:solidFill>
                <a:latin typeface="Segoe UI Light"/>
                <a:cs typeface="Segoe UI" pitchFamily="34" charset="0"/>
              </a:rPr>
              <a:t>de tus datos</a:t>
            </a:r>
            <a:endPar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endParaRP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5,000,000+</a:t>
            </a:r>
          </a:p>
          <a:p>
            <a:pPr marL="0" indent="0">
              <a:lnSpc>
                <a:spcPct val="100000"/>
              </a:lnSpc>
              <a:spcBef>
                <a:spcPts val="0"/>
              </a:spcBef>
              <a:buClr>
                <a:srgbClr val="F2C812"/>
              </a:buClr>
              <a:buNone/>
            </a:pPr>
            <a:r>
              <a:rPr lang="en-US" sz="2000" dirty="0" err="1">
                <a:solidFill>
                  <a:srgbClr val="F2C812"/>
                </a:solidFill>
              </a:rPr>
              <a:t>usuarios</a:t>
            </a: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err="1">
                <a:solidFill>
                  <a:srgbClr val="F2C812"/>
                </a:solidFill>
              </a:rPr>
              <a:t>organizaciones</a:t>
            </a: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err="1">
                <a:solidFill>
                  <a:srgbClr val="F2C812"/>
                </a:solidFill>
              </a:rPr>
              <a:t>países</a:t>
            </a:r>
            <a:endParaRPr lang="en-US" sz="2000" dirty="0">
              <a:solidFill>
                <a:srgbClr val="F2C812"/>
              </a:solidFill>
            </a:endParaRP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err="1">
                <a:ln w="3175">
                  <a:noFill/>
                </a:ln>
                <a:solidFill>
                  <a:prstClr val="white"/>
                </a:solidFill>
                <a:latin typeface="Segoe UI Light"/>
                <a:cs typeface="Segoe UI" pitchFamily="34" charset="0"/>
              </a:rPr>
              <a:t>Proveedor</a:t>
            </a:r>
            <a:r>
              <a:rPr lang="en-US" sz="4700" spc="-98" dirty="0">
                <a:ln w="3175">
                  <a:noFill/>
                </a:ln>
                <a:solidFill>
                  <a:prstClr val="white"/>
                </a:solidFill>
                <a:latin typeface="Segoe UI Light"/>
                <a:cs typeface="Segoe UI" pitchFamily="34" charset="0"/>
              </a:rPr>
              <a:t> de BI de Más </a:t>
            </a:r>
            <a:r>
              <a:rPr lang="en-US" sz="4700" spc="-98" dirty="0" err="1">
                <a:ln w="3175">
                  <a:noFill/>
                </a:ln>
                <a:solidFill>
                  <a:prstClr val="white"/>
                </a:solidFill>
                <a:latin typeface="Segoe UI Light"/>
                <a:cs typeface="Segoe UI" pitchFamily="34" charset="0"/>
              </a:rPr>
              <a:t>Rápido</a:t>
            </a:r>
            <a:r>
              <a:rPr lang="en-US" sz="4700" spc="-98" dirty="0">
                <a:ln w="3175">
                  <a:noFill/>
                </a:ln>
                <a:solidFill>
                  <a:prstClr val="white"/>
                </a:solidFill>
                <a:latin typeface="Segoe UI Light"/>
                <a:cs typeface="Segoe UI" pitchFamily="34" charset="0"/>
              </a:rPr>
              <a:t> </a:t>
            </a:r>
            <a:r>
              <a:rPr lang="en-US" sz="4700" spc="-98" dirty="0" err="1">
                <a:ln w="3175">
                  <a:noFill/>
                </a:ln>
                <a:solidFill>
                  <a:prstClr val="white"/>
                </a:solidFill>
                <a:latin typeface="Segoe UI Light"/>
                <a:cs typeface="Segoe UI" pitchFamily="34" charset="0"/>
              </a:rPr>
              <a:t>Crecimiento</a:t>
            </a:r>
            <a:endParaRPr lang="en-US" sz="4700" spc="-98" dirty="0">
              <a:ln w="3175">
                <a:noFill/>
              </a:ln>
              <a:solidFill>
                <a:prstClr val="white"/>
              </a:solidFill>
              <a:latin typeface="Segoe UI Light"/>
              <a:cs typeface="Segoe UI"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Cree apps sin </a:t>
            </a:r>
            <a:r>
              <a:rPr lang="en-US" sz="4000" b="1" dirty="0" err="1">
                <a:solidFill>
                  <a:srgbClr val="FFFFFF"/>
                </a:solidFill>
                <a:latin typeface="Segoe UI Semilight" panose="020B0402040204020203" pitchFamily="34" charset="0"/>
                <a:cs typeface="Segoe UI Semilight" panose="020B0402040204020203" pitchFamily="34" charset="0"/>
              </a:rPr>
              <a:t>límites</a:t>
            </a:r>
            <a:endParaRPr lang="en-US" sz="4000" b="1" dirty="0">
              <a:solidFill>
                <a:srgbClr val="FFFFFF"/>
              </a:solidFill>
              <a:latin typeface="Segoe UI Semilight" panose="020B0402040204020203" pitchFamily="34" charset="0"/>
              <a:cs typeface="Segoe UI Semilight" panose="020B0402040204020203" pitchFamily="34" charset="0"/>
            </a:endParaRPr>
          </a:p>
          <a:p>
            <a:pPr algn="ctr"/>
            <a:r>
              <a:rPr lang="es-ES" sz="1600" dirty="0">
                <a:solidFill>
                  <a:srgbClr val="FFFFFF"/>
                </a:solidFill>
                <a:latin typeface="Segoe UI" panose="020B0502040204020203" pitchFamily="34" charset="0"/>
              </a:rPr>
              <a:t>Use una variedad de herramientas de desarrollo y administración del ciclo de vida de la aplicación para satisfacer sus necesidades, ya sean simples o complejas. </a:t>
            </a:r>
            <a:r>
              <a:rPr lang="es-ES" sz="1600" dirty="0" err="1">
                <a:solidFill>
                  <a:srgbClr val="FFFFFF"/>
                </a:solidFill>
                <a:latin typeface="Segoe UI" panose="020B0502040204020203" pitchFamily="34" charset="0"/>
              </a:rPr>
              <a:t>Pro-desarrolladores</a:t>
            </a:r>
            <a:r>
              <a:rPr lang="es-ES" sz="1600" dirty="0">
                <a:solidFill>
                  <a:srgbClr val="FFFFFF"/>
                </a:solidFill>
                <a:latin typeface="Segoe UI" panose="020B0502040204020203" pitchFamily="34" charset="0"/>
              </a:rPr>
              <a:t> pueden utilizar el servicio de datos común para desarrollo de software (SDK) y </a:t>
            </a:r>
            <a:r>
              <a:rPr lang="es-ES" sz="1600" dirty="0" err="1">
                <a:solidFill>
                  <a:srgbClr val="FFFFFF"/>
                </a:solidFill>
                <a:latin typeface="Segoe UI" panose="020B0502040204020203" pitchFamily="34" charset="0"/>
              </a:rPr>
              <a:t>plugins</a:t>
            </a:r>
            <a:r>
              <a:rPr lang="es-ES" sz="1600" dirty="0">
                <a:solidFill>
                  <a:srgbClr val="FFFFFF"/>
                </a:solidFill>
                <a:latin typeface="Segoe UI" panose="020B0502040204020203" pitchFamily="34" charset="0"/>
              </a:rPr>
              <a:t> de código para construir aplicaciones utilizando herramientas conocidas como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692771"/>
          </a:xfrm>
          <a:prstGeom prst="rect">
            <a:avLst/>
          </a:prstGeom>
        </p:spPr>
        <p:txBody>
          <a:bodyPr wrap="square">
            <a:spAutoFit/>
          </a:bodyPr>
          <a:lstStyle/>
          <a:p>
            <a:pPr algn="ctr"/>
            <a:r>
              <a:rPr lang="en-US" sz="4000" b="1" dirty="0" err="1">
                <a:solidFill>
                  <a:srgbClr val="FFFFFF"/>
                </a:solidFill>
                <a:latin typeface="Segoe UI Semilight" panose="020B0402040204020203" pitchFamily="34" charset="0"/>
                <a:cs typeface="Segoe UI Semilight" panose="020B0402040204020203" pitchFamily="34" charset="0"/>
              </a:rPr>
              <a:t>Innovar</a:t>
            </a:r>
            <a:r>
              <a:rPr lang="en-US" sz="4000" b="1" dirty="0">
                <a:solidFill>
                  <a:srgbClr val="FFFFFF"/>
                </a:solidFill>
                <a:latin typeface="Segoe UI Semilight" panose="020B0402040204020203" pitchFamily="34" charset="0"/>
                <a:cs typeface="Segoe UI Semilight" panose="020B0402040204020203" pitchFamily="34" charset="0"/>
              </a:rPr>
              <a:t> </a:t>
            </a:r>
            <a:r>
              <a:rPr lang="en-US" sz="4000" b="1" dirty="0" err="1">
                <a:solidFill>
                  <a:srgbClr val="FFFFFF"/>
                </a:solidFill>
                <a:latin typeface="Segoe UI Semilight" panose="020B0402040204020203" pitchFamily="34" charset="0"/>
                <a:cs typeface="Segoe UI Semilight" panose="020B0402040204020203" pitchFamily="34" charset="0"/>
              </a:rPr>
              <a:t>más</a:t>
            </a:r>
            <a:r>
              <a:rPr lang="en-US" sz="4000" b="1" dirty="0">
                <a:solidFill>
                  <a:srgbClr val="FFFFFF"/>
                </a:solidFill>
                <a:latin typeface="Segoe UI Semilight" panose="020B0402040204020203" pitchFamily="34" charset="0"/>
                <a:cs typeface="Segoe UI Semilight" panose="020B0402040204020203" pitchFamily="34" charset="0"/>
              </a:rPr>
              <a:t> </a:t>
            </a:r>
            <a:r>
              <a:rPr lang="en-US" sz="4000" b="1" dirty="0" err="1">
                <a:solidFill>
                  <a:srgbClr val="FFFFFF"/>
                </a:solidFill>
                <a:latin typeface="Segoe UI Semilight" panose="020B0402040204020203" pitchFamily="34" charset="0"/>
                <a:cs typeface="Segoe UI Semilight" panose="020B0402040204020203" pitchFamily="34" charset="0"/>
              </a:rPr>
              <a:t>rápido</a:t>
            </a:r>
            <a:endParaRPr lang="en-US" sz="4000" b="1" dirty="0">
              <a:solidFill>
                <a:srgbClr val="FFFFFF"/>
              </a:solidFill>
              <a:latin typeface="Segoe UI Semilight" panose="020B0402040204020203" pitchFamily="34" charset="0"/>
              <a:cs typeface="Segoe UI Semilight" panose="020B0402040204020203" pitchFamily="34" charset="0"/>
            </a:endParaRPr>
          </a:p>
          <a:p>
            <a:pPr algn="ctr"/>
            <a:r>
              <a:rPr lang="es-ES" sz="1600" dirty="0">
                <a:solidFill>
                  <a:srgbClr val="FFFFFF"/>
                </a:solidFill>
                <a:latin typeface="Segoe UI Light" panose="020B0502040204020203" pitchFamily="34" charset="0"/>
                <a:cs typeface="Segoe UI Light" panose="020B0502040204020203" pitchFamily="34" charset="0"/>
              </a:rPr>
              <a:t>Cree aplicaciones rápidamente con un enfoque de apuntar y hacer clic para diseñar aplicaciones. Elija entre una gran selección de plantillas o comience desde un lienzo en blanco. Conecte fácilmente su aplicación a los datos y use expresiones similares a Excel para agregar fácilmente una lógica. Publique su aplicación en la web, iOS, Android y Windows 10. Es así de fácil.</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s-ES" sz="4000" spc="-100" dirty="0">
                <a:ln w="3175">
                  <a:noFill/>
                </a:ln>
                <a:solidFill>
                  <a:schemeClr val="bg1"/>
                </a:solidFill>
                <a:latin typeface="Segoe UI Light"/>
                <a:cs typeface="Segoe UI" pitchFamily="34" charset="0"/>
              </a:rPr>
              <a:t>Pasar de ideas a acciones rápidamente</a:t>
            </a:r>
            <a:endParaRPr lang="en-US" sz="4000" spc="-100" dirty="0">
              <a:ln w="3175">
                <a:noFill/>
              </a:ln>
              <a:solidFill>
                <a:schemeClr val="bg1"/>
              </a:solidFill>
              <a:latin typeface="Segoe UI Light"/>
              <a:cs typeface="Segoe UI" pitchFamily="34" charset="0"/>
            </a:endParaRP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spc="-100" dirty="0" err="1">
                <a:latin typeface="Segoe UI Semibold" panose="020B0702040204020203" pitchFamily="34" charset="0"/>
                <a:cs typeface="Segoe UI Semibold" panose="020B0702040204020203" pitchFamily="34" charset="0"/>
              </a:rPr>
              <a:t>Insertar</a:t>
            </a:r>
            <a:r>
              <a:rPr lang="en-US" sz="2800" spc="-100" dirty="0">
                <a:latin typeface="Segoe UI Semibold" panose="020B0702040204020203" pitchFamily="34" charset="0"/>
                <a:cs typeface="Segoe UI Semibold" panose="020B0702040204020203" pitchFamily="34" charset="0"/>
              </a:rPr>
              <a:t> e </a:t>
            </a:r>
            <a:r>
              <a:rPr lang="en-US" sz="2800" spc="-100" dirty="0" err="1">
                <a:latin typeface="Segoe UI Semibold" panose="020B0702040204020203" pitchFamily="34" charset="0"/>
                <a:cs typeface="Segoe UI Semibold" panose="020B0702040204020203" pitchFamily="34" charset="0"/>
              </a:rPr>
              <a:t>integrar</a:t>
            </a:r>
            <a:endParaRPr lang="en-US" sz="2800" cap="none" spc="-100" dirty="0">
              <a:solidFill>
                <a:schemeClr val="tx1"/>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y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Libreria</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 de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Documentos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s-ES" sz="1400" dirty="0">
                  <a:gradFill>
                    <a:gsLst>
                      <a:gs pos="1250">
                        <a:srgbClr val="1A1A1A"/>
                      </a:gs>
                      <a:gs pos="100000">
                        <a:srgbClr val="1A1A1A"/>
                      </a:gs>
                    </a:gsLst>
                    <a:lin ang="5400000" scaled="0"/>
                  </a:gradFill>
                  <a:latin typeface="Segoe UI"/>
                </a:rPr>
                <a:t>Microsoft </a:t>
              </a:r>
              <a:r>
                <a:rPr lang="es-ES" sz="1400" dirty="0" err="1">
                  <a:gradFill>
                    <a:gsLst>
                      <a:gs pos="1250">
                        <a:srgbClr val="1A1A1A"/>
                      </a:gs>
                      <a:gs pos="100000">
                        <a:srgbClr val="1A1A1A"/>
                      </a:gs>
                    </a:gsLst>
                    <a:lin ang="5400000" scaled="0"/>
                  </a:gradFill>
                  <a:latin typeface="Segoe UI"/>
                </a:rPr>
                <a:t>Teams</a:t>
              </a:r>
              <a:r>
                <a:rPr lang="es-ES" sz="1400" dirty="0">
                  <a:gradFill>
                    <a:gsLst>
                      <a:gs pos="1250">
                        <a:srgbClr val="1A1A1A"/>
                      </a:gs>
                      <a:gs pos="100000">
                        <a:srgbClr val="1A1A1A"/>
                      </a:gs>
                    </a:gsLst>
                    <a:lin ang="5400000" scaled="0"/>
                  </a:gradFill>
                  <a:latin typeface="Segoe UI"/>
                </a:rPr>
                <a:t> como punto de entrada para aplicaciones de colaboración o flujos de trabajo</a:t>
              </a:r>
              <a:endParaRPr lang="en-US" sz="1400" dirty="0">
                <a:gradFill>
                  <a:gsLst>
                    <a:gs pos="1250">
                      <a:srgbClr val="1A1A1A"/>
                    </a:gs>
                    <a:gs pos="100000">
                      <a:srgbClr val="1A1A1A"/>
                    </a:gs>
                  </a:gsLst>
                  <a:lin ang="5400000" scaled="0"/>
                </a:gradFill>
                <a:latin typeface="Segoe UI"/>
              </a:endParaRP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s-ES" sz="1400" dirty="0">
                  <a:gradFill>
                    <a:gsLst>
                      <a:gs pos="1250">
                        <a:srgbClr val="1A1A1A"/>
                      </a:gs>
                      <a:gs pos="100000">
                        <a:srgbClr val="1A1A1A"/>
                      </a:gs>
                    </a:gsLst>
                    <a:lin ang="5400000" scaled="0"/>
                  </a:gradFill>
                  <a:latin typeface="Segoe UI"/>
                </a:rPr>
                <a:t>Excel como punto de entrada para aplicaciones y flujos de trabajo en página/tablas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s-ES" sz="1400" dirty="0">
                  <a:gradFill>
                    <a:gsLst>
                      <a:gs pos="1250">
                        <a:srgbClr val="1A1A1A"/>
                      </a:gs>
                      <a:gs pos="100000">
                        <a:srgbClr val="1A1A1A"/>
                      </a:gs>
                    </a:gsLst>
                    <a:lin ang="5400000" scaled="0"/>
                  </a:gradFill>
                  <a:latin typeface="Segoe UI"/>
                </a:rPr>
                <a:t>LinkedIn como fuente para crear aplicaciones móviles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t>
              </a:r>
              <a:r>
                <a:rPr lang="es-ES" sz="1400" dirty="0">
                  <a:gradFill>
                    <a:gsLst>
                      <a:gs pos="1250">
                        <a:srgbClr val="1A1A1A"/>
                      </a:gs>
                      <a:gs pos="100000">
                        <a:srgbClr val="1A1A1A"/>
                      </a:gs>
                    </a:gsLst>
                    <a:lin ang="5400000" scaled="0"/>
                  </a:gradFill>
                  <a:latin typeface="Segoe UI"/>
                </a:rPr>
                <a:t>como punto de partida para crear aplicaciones contextuales.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7"/>
          <a:stretch/>
        </p:blipFill>
        <p:spPr>
          <a:xfrm>
            <a:off x="1883545" y="1"/>
            <a:ext cx="8424909"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Fin</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a:t>
            </a:r>
            <a:r>
              <a:rPr lang="en-US" sz="2000" dirty="0" err="1">
                <a:latin typeface="Segoe UI Light" panose="020B0502040204020203" pitchFamily="34" charset="0"/>
                <a:cs typeface="Segoe UI Light" panose="020B0502040204020203" pitchFamily="34" charset="0"/>
              </a:rPr>
              <a:t>Seguridad</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err="1">
                <a:latin typeface="Segoe UI Light" panose="020B0502040204020203" pitchFamily="34" charset="0"/>
                <a:cs typeface="Segoe UI Light" panose="020B0502040204020203" pitchFamily="34" charset="0"/>
              </a:rPr>
              <a:t>Recurosos</a:t>
            </a:r>
            <a:endParaRPr lang="en-US" sz="2000" dirty="0">
              <a:latin typeface="Segoe UI Light" panose="020B0502040204020203" pitchFamily="34" charset="0"/>
              <a:cs typeface="Segoe UI Light" panose="020B0502040204020203" pitchFamily="34" charset="0"/>
            </a:endParaRP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err="1"/>
              <a:t>Sumario</a:t>
            </a:r>
            <a:endParaRPr lang="en-US" sz="6000" dirty="0"/>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Precios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s-E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Integración de Bing </a:t>
            </a:r>
            <a:r>
              <a:rPr lang="es-ES" sz="2000" dirty="0" err="1">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Maps</a:t>
            </a:r>
            <a:r>
              <a:rPr lang="es-E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 en PowerApps con GP</a:t>
            </a: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Desplazamiento</a:t>
            </a: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 de </a:t>
            </a:r>
            <a:r>
              <a:rPr lang="en-US" sz="2000" dirty="0" err="1">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Pantalla</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Mostrar</a:t>
            </a: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 </a:t>
            </a: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Foto</a:t>
            </a: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 de </a:t>
            </a: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Perfil</a:t>
            </a: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 del </a:t>
            </a: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Usuario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Pantalla</a:t>
            </a: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 Modal (Pop-up)</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Recortar</a:t>
            </a: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 Imagen </a:t>
            </a:r>
            <a:r>
              <a:rPr lang="en-US" sz="2000" dirty="0" err="1">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en</a:t>
            </a: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 </a:t>
            </a:r>
            <a:r>
              <a:rPr lang="en-US" sz="2000" dirty="0" err="1">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Circulo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Ejemplo</a:t>
            </a: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 de apps </a:t>
            </a:r>
            <a:r>
              <a:rPr lang="en-US" sz="2000" dirty="0" err="1">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en</a:t>
            </a: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 canvas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Listado</a:t>
            </a: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 de Webinars </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Caso de </a:t>
            </a:r>
            <a:r>
              <a:rPr lang="en-US" sz="2000" dirty="0" err="1">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Estudio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20">
                  <a:extLst>
                    <a:ext uri="{A12FA001-AC4F-418D-AE19-62706E023703}">
                      <ahyp:hlinkClr xmlns:ahyp="http://schemas.microsoft.com/office/drawing/2018/hyperlinkcolor" val="tx"/>
                    </a:ext>
                  </a:extLst>
                </a:hlinkClick>
              </a:rPr>
              <a:t>MBAS Galleria</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err="1"/>
              <a:t>Recursos</a:t>
            </a:r>
            <a:endParaRPr lang="en-US" sz="6000" dirty="0"/>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lvl="0" algn="ctr" defTabSz="914225">
              <a:lnSpc>
                <a:spcPct val="90000"/>
              </a:lnSpc>
              <a:spcAft>
                <a:spcPts val="600"/>
              </a:spcAft>
              <a:defRPr/>
            </a:pPr>
            <a:r>
              <a:rPr lang="es-ES" sz="980" dirty="0">
                <a:gradFill>
                  <a:gsLst>
                    <a:gs pos="2917">
                      <a:prstClr val="white">
                        <a:lumMod val="65000"/>
                      </a:prstClr>
                    </a:gs>
                    <a:gs pos="100000">
                      <a:prstClr val="white">
                        <a:lumMod val="65000"/>
                      </a:prstClr>
                    </a:gs>
                  </a:gsLst>
                  <a:lin ang="5400000" scaled="0"/>
                </a:gradFill>
                <a:latin typeface="Segoe UI"/>
              </a:rPr>
              <a:t>Las áreas sombreadas muestran países con uso de </a:t>
            </a:r>
            <a:r>
              <a:rPr lang="es-ES" sz="980" dirty="0" err="1">
                <a:gradFill>
                  <a:gsLst>
                    <a:gs pos="2917">
                      <a:prstClr val="white">
                        <a:lumMod val="65000"/>
                      </a:prstClr>
                    </a:gs>
                    <a:gs pos="100000">
                      <a:prstClr val="white">
                        <a:lumMod val="65000"/>
                      </a:prstClr>
                    </a:gs>
                  </a:gsLst>
                  <a:lin ang="5400000" scaled="0"/>
                </a:gradFill>
                <a:latin typeface="Segoe UI"/>
              </a:rPr>
              <a:t>Power</a:t>
            </a:r>
            <a:r>
              <a:rPr lang="es-ES" sz="980" dirty="0">
                <a:gradFill>
                  <a:gsLst>
                    <a:gs pos="2917">
                      <a:prstClr val="white">
                        <a:lumMod val="65000"/>
                      </a:prstClr>
                    </a:gs>
                    <a:gs pos="100000">
                      <a:prstClr val="white">
                        <a:lumMod val="65000"/>
                      </a:prstClr>
                    </a:gs>
                  </a:gsLst>
                  <a:lin ang="5400000" scaled="0"/>
                </a:gradFill>
                <a:latin typeface="Segoe UI"/>
              </a:rPr>
              <a:t> BI. Cuanto más oscuro es el color, mayor es el número de usuarios</a:t>
            </a:r>
            <a:endPar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endParaRPr>
          </a:p>
        </p:txBody>
      </p:sp>
      <p:sp>
        <p:nvSpPr>
          <p:cNvPr id="58" name="TextBox 57"/>
          <p:cNvSpPr txBox="1"/>
          <p:nvPr/>
        </p:nvSpPr>
        <p:spPr>
          <a:xfrm>
            <a:off x="2413793" y="4836486"/>
            <a:ext cx="1618909" cy="1104108"/>
          </a:xfrm>
          <a:prstGeom prst="rect">
            <a:avLst/>
          </a:prstGeom>
          <a:solidFill>
            <a:schemeClr val="bg1"/>
          </a:solidFill>
        </p:spPr>
        <p:txBody>
          <a:bodyPr wrap="square" lIns="89642" tIns="89642" rIns="89642" bIns="89642" rtlCol="0">
            <a:spAutoFit/>
          </a:bodyPr>
          <a:lstStyle/>
          <a:p>
            <a:pPr lvl="0" defTabSz="914225">
              <a:lnSpc>
                <a:spcPct val="90000"/>
              </a:lnSpc>
              <a:spcAft>
                <a:spcPts val="588"/>
              </a:spcAf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lang="es-ES" sz="1176" dirty="0">
                <a:gradFill>
                  <a:gsLst>
                    <a:gs pos="2917">
                      <a:srgbClr val="505050"/>
                    </a:gs>
                    <a:gs pos="30000">
                      <a:srgbClr val="505050"/>
                    </a:gs>
                  </a:gsLst>
                  <a:lin ang="5400000" scaled="0"/>
                </a:gradFill>
                <a:latin typeface="Segoe UI"/>
              </a:rPr>
              <a:t>Ciudades a nivel mundial acceden al servicio diariamente.</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s-ES" dirty="0"/>
              <a:t>Escala Global y </a:t>
            </a:r>
            <a:br>
              <a:rPr lang="es-ES" dirty="0"/>
            </a:br>
            <a:r>
              <a:rPr lang="es-ES" dirty="0"/>
              <a:t>Preparación Empresarial</a:t>
            </a:r>
            <a:endParaRPr lang="en-US" dirty="0"/>
          </a:p>
        </p:txBody>
      </p:sp>
      <p:sp>
        <p:nvSpPr>
          <p:cNvPr id="12" name="TextBox 11"/>
          <p:cNvSpPr txBox="1"/>
          <p:nvPr/>
        </p:nvSpPr>
        <p:spPr>
          <a:xfrm flipH="1">
            <a:off x="8582595" y="4836486"/>
            <a:ext cx="1921019" cy="1011455"/>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Nubers</a:t>
            </a: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Nacionales</a:t>
            </a: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 </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Gobierno de EEUU</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China</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Alemania</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lvl="0" defTabSz="914225">
              <a:lnSpc>
                <a:spcPct val="90000"/>
              </a:lnSpc>
              <a:spcAft>
                <a:spcPts val="588"/>
              </a:spcAf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lang="en-US" sz="1176" dirty="0" err="1">
                <a:gradFill>
                  <a:gsLst>
                    <a:gs pos="2917">
                      <a:srgbClr val="505050"/>
                    </a:gs>
                    <a:gs pos="30000">
                      <a:srgbClr val="505050"/>
                    </a:gs>
                  </a:gsLst>
                  <a:lin ang="5400000" scaled="0"/>
                </a:gradFill>
                <a:latin typeface="Segoe UI"/>
              </a:rPr>
              <a:t>Países</a:t>
            </a:r>
            <a:r>
              <a:rPr lang="en-US" sz="1176" dirty="0">
                <a:gradFill>
                  <a:gsLst>
                    <a:gs pos="2917">
                      <a:srgbClr val="505050"/>
                    </a:gs>
                    <a:gs pos="30000">
                      <a:srgbClr val="505050"/>
                    </a:gs>
                  </a:gsLst>
                  <a:lin ang="5400000" scaled="0"/>
                </a:gradFill>
                <a:latin typeface="Segoe UI"/>
              </a:rPr>
              <a:t> y </a:t>
            </a:r>
            <a:r>
              <a:rPr lang="en-US" sz="1176" dirty="0" err="1">
                <a:gradFill>
                  <a:gsLst>
                    <a:gs pos="2917">
                      <a:srgbClr val="505050"/>
                    </a:gs>
                    <a:gs pos="30000">
                      <a:srgbClr val="505050"/>
                    </a:gs>
                  </a:gsLst>
                  <a:lin ang="5400000" scaled="0"/>
                </a:gradFill>
                <a:latin typeface="Segoe UI"/>
              </a:rPr>
              <a:t>territorios</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lvl="0" defTabSz="914225">
              <a:lnSpc>
                <a:spcPct val="90000"/>
              </a:lnSpc>
              <a:spcAft>
                <a:spcPts val="588"/>
              </a:spcAf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lang="en-US" sz="1176" dirty="0" err="1">
                <a:gradFill>
                  <a:gsLst>
                    <a:gs pos="2917">
                      <a:srgbClr val="505050"/>
                    </a:gs>
                    <a:gs pos="30000">
                      <a:srgbClr val="505050"/>
                    </a:gs>
                  </a:gsLst>
                  <a:lin ang="5400000" scaled="0"/>
                </a:gradFill>
                <a:latin typeface="Segoe UI"/>
              </a:rPr>
              <a:t>Idiomas</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1" name="TextBox 10"/>
          <p:cNvSpPr txBox="1"/>
          <p:nvPr/>
        </p:nvSpPr>
        <p:spPr>
          <a:xfrm>
            <a:off x="6603436" y="4836486"/>
            <a:ext cx="1810648" cy="807873"/>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Cobertura</a:t>
            </a: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mundial</a:t>
            </a:r>
            <a:endPar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endParaRPr>
          </a:p>
          <a:p>
            <a:pPr lvl="0" defTabSz="914225">
              <a:lnSpc>
                <a:spcPct val="70000"/>
              </a:lnSpc>
              <a:spcAft>
                <a:spcPts val="600"/>
              </a:spcAf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a:t>
            </a:r>
            <a:r>
              <a:rPr lang="es-ES" sz="1176" dirty="0">
                <a:gradFill>
                  <a:gsLst>
                    <a:gs pos="2917">
                      <a:srgbClr val="505050"/>
                    </a:gs>
                    <a:gs pos="30000">
                      <a:srgbClr val="505050"/>
                    </a:gs>
                  </a:gsLst>
                  <a:lin ang="5400000" scaled="0"/>
                </a:gradFill>
                <a:latin typeface="Segoe UI"/>
              </a:rPr>
              <a:t>centros de datos </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en todo el mundo</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grpSp>
        <p:nvGrpSpPr>
          <p:cNvPr id="58" name="Group 57">
            <a:extLst>
              <a:ext uri="{FF2B5EF4-FFF2-40B4-BE49-F238E27FC236}">
                <a16:creationId xmlns:a16="http://schemas.microsoft.com/office/drawing/2014/main" id="{E7A23C62-4CFD-4C7C-9328-13AC46C6B4E5}"/>
              </a:ext>
            </a:extLst>
          </p:cNvPr>
          <p:cNvGrpSpPr/>
          <p:nvPr/>
        </p:nvGrpSpPr>
        <p:grpSpPr>
          <a:xfrm>
            <a:off x="2668588" y="4936051"/>
            <a:ext cx="6854825" cy="646331"/>
            <a:chOff x="2709600" y="5034982"/>
            <a:chExt cx="6854825" cy="646331"/>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034982"/>
              <a:ext cx="64808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2800" dirty="0">
                  <a:solidFill>
                    <a:srgbClr val="666767"/>
                  </a:solidFill>
                  <a:latin typeface="Segoe UI Semilight" panose="020B0402040204020203" pitchFamily="34" charset="0"/>
                  <a:ea typeface="Franklin Gothic Book" panose="020B0503020102020204" pitchFamily="34" charset="0"/>
                  <a:cs typeface="Segoe UI Semilight" panose="020B0402040204020203" pitchFamily="34" charset="0"/>
                </a:rPr>
                <a:t>fleitasarts.com</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pic>
        <p:nvPicPr>
          <p:cNvPr id="9" name="Picture 8" descr="A close up of a logo&#10;&#10;Description generated with very high confidence">
            <a:hlinkClick r:id="rId3"/>
            <a:extLst>
              <a:ext uri="{FF2B5EF4-FFF2-40B4-BE49-F238E27FC236}">
                <a16:creationId xmlns:a16="http://schemas.microsoft.com/office/drawing/2014/main" id="{2373ACCF-E50A-42B0-8368-EBBF935D6EA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12268" y="2116286"/>
            <a:ext cx="2167464" cy="2178828"/>
          </a:xfrm>
          <a:prstGeom prst="ellipse">
            <a:avLst/>
          </a:prstGeom>
        </p:spPr>
      </p:pic>
    </p:spTree>
    <p:extLst>
      <p:ext uri="{BB962C8B-B14F-4D97-AF65-F5344CB8AC3E}">
        <p14:creationId xmlns:p14="http://schemas.microsoft.com/office/powerpoint/2010/main" val="2259328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lvl="0">
                <a:lnSpc>
                  <a:spcPct val="90000"/>
                </a:lnSpc>
                <a:tabLst>
                  <a:tab pos="5784706" algn="l"/>
                </a:tabLst>
                <a:defRPr/>
              </a:pPr>
              <a:r>
                <a:rPr lang="en-US" sz="4800" dirty="0" err="1">
                  <a:solidFill>
                    <a:srgbClr val="FFFFFF"/>
                  </a:solidFill>
                </a:rPr>
                <a:t>Evaluaciones</a:t>
              </a:r>
              <a:r>
                <a:rPr lang="en-US" sz="4800" dirty="0">
                  <a:solidFill>
                    <a:srgbClr val="FFFFFF"/>
                  </a:solidFill>
                </a:rPr>
                <a:t> de </a:t>
              </a:r>
              <a:r>
                <a:rPr lang="en-US" sz="4800" dirty="0" err="1">
                  <a:solidFill>
                    <a:srgbClr val="FFFFFF"/>
                  </a:solidFill>
                </a:rPr>
                <a:t>sesión</a:t>
              </a:r>
              <a:endParaRPr kumimoji="0" lang="en-US" sz="4800" b="0" i="0" u="none" strike="noStrike" kern="1200" cap="none" spc="0" normalizeH="0" baseline="0" noProof="0" dirty="0">
                <a:ln>
                  <a:noFill/>
                </a:ln>
                <a:solidFill>
                  <a:srgbClr val="FFFFFF"/>
                </a:solidFill>
                <a:effectLst/>
                <a:uLnTx/>
                <a:uFillTx/>
                <a:latin typeface="Segoe UI Light" charset="0"/>
                <a:cs typeface="Segoe UI Light" charset="0"/>
              </a:endParaRP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lvl="0" defTabSz="1219170">
                <a:defRPr/>
              </a:pPr>
              <a:r>
                <a:rPr lang="es-ES" sz="1600" kern="0" spc="27" dirty="0">
                  <a:solidFill>
                    <a:srgbClr val="FFFFFF"/>
                  </a:solidFill>
                  <a:latin typeface="Segoe UI"/>
                </a:rPr>
                <a:t>Su opinión es muy importante.</a:t>
              </a:r>
              <a:endParaRPr kumimoji="0" lang="en-US" sz="1600" b="0" i="0" u="none" strike="noStrike" kern="0" cap="none" spc="27" normalizeH="0" baseline="0" noProof="0" dirty="0">
                <a:ln>
                  <a:noFill/>
                </a:ln>
                <a:solidFill>
                  <a:srgbClr val="FFFFFF"/>
                </a:solidFill>
                <a:effectLst/>
                <a:uLnTx/>
                <a:uFillTx/>
                <a:latin typeface="Segoe UI"/>
                <a:ea typeface="+mn-ea"/>
                <a:cs typeface="+mn-cs"/>
              </a:endParaRP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Este es el enlace:</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s-ES" sz="1600" kern="0" spc="27" dirty="0">
                <a:solidFill>
                  <a:srgbClr val="262626"/>
                </a:solidFill>
                <a:latin typeface="Segoe UI"/>
              </a:rPr>
              <a:t>Envíe sus comentarios al final de esta presentación.</a:t>
            </a:r>
            <a:endParaRPr lang="en-US" sz="1600" kern="0" spc="27" dirty="0">
              <a:solidFill>
                <a:srgbClr val="262626"/>
              </a:solidFill>
              <a:latin typeface="Segoe UI"/>
            </a:endParaRP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fletiasarts.com</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390377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Gracias</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lvl="0">
              <a:defRPr/>
            </a:pPr>
            <a:r>
              <a:rPr lang="en-US" sz="2800" dirty="0" err="1"/>
              <a:t>Presidente</a:t>
            </a: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err="1">
                <a:latin typeface="Segoe UI" panose="020B0502040204020203" pitchFamily="34" charset="0"/>
                <a:cs typeface="Segoe UI" panose="020B0502040204020203" pitchFamily="34" charset="0"/>
              </a:rPr>
              <a:t>Comience</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ahora</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en</a:t>
            </a:r>
            <a:r>
              <a:rPr lang="en-US" sz="3600" b="1" dirty="0">
                <a:latin typeface="Segoe UI" panose="020B0502040204020203" pitchFamily="34" charset="0"/>
                <a:cs typeface="Segoe UI" panose="020B0502040204020203" pitchFamily="34" charset="0"/>
              </a:rPr>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7CC76E-656C-4420-9FD6-AA80CE53E7B0}"/>
              </a:ext>
            </a:extLst>
          </p:cNvPr>
          <p:cNvPicPr>
            <a:picLocks noChangeAspect="1"/>
          </p:cNvPicPr>
          <p:nvPr/>
        </p:nvPicPr>
        <p:blipFill>
          <a:blip r:embed="rId2"/>
          <a:stretch>
            <a:fillRect/>
          </a:stretch>
        </p:blipFill>
        <p:spPr>
          <a:xfrm>
            <a:off x="0" y="580"/>
            <a:ext cx="12192000" cy="685684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453775" y="1562844"/>
            <a:ext cx="1366250"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076676" y="1562844"/>
            <a:ext cx="535192"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26769" y="1562844"/>
            <a:ext cx="457726"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498807" y="1562844"/>
            <a:ext cx="635794"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10348913" y="1562844"/>
            <a:ext cx="708343"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10266681" y="1783556"/>
            <a:ext cx="790575"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1600200" y="521345"/>
            <a:ext cx="175323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950263" y="1480826"/>
            <a:ext cx="1815797" cy="40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63053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lvl="0">
                <a:lnSpc>
                  <a:spcPct val="90000"/>
                </a:lnSpc>
                <a:tabLst>
                  <a:tab pos="5784706" algn="l"/>
                </a:tabLst>
                <a:defRPr/>
              </a:pPr>
              <a:r>
                <a:rPr lang="en-US" sz="4800" dirty="0" err="1">
                  <a:solidFill>
                    <a:srgbClr val="FFFFFF"/>
                  </a:solidFill>
                </a:rPr>
                <a:t>Evaluaciones</a:t>
              </a:r>
              <a:r>
                <a:rPr lang="en-US" sz="4800" dirty="0">
                  <a:solidFill>
                    <a:srgbClr val="FFFFFF"/>
                  </a:solidFill>
                </a:rPr>
                <a:t> de </a:t>
              </a:r>
              <a:r>
                <a:rPr lang="en-US" sz="4800" dirty="0" err="1">
                  <a:solidFill>
                    <a:srgbClr val="FFFFFF"/>
                  </a:solidFill>
                </a:rPr>
                <a:t>sesión</a:t>
              </a:r>
              <a:endParaRPr kumimoji="0" lang="en-US" sz="4800" b="0" i="0" u="none" strike="noStrike" kern="1200" cap="none" spc="0" normalizeH="0" baseline="0" noProof="0" dirty="0">
                <a:ln>
                  <a:noFill/>
                </a:ln>
                <a:solidFill>
                  <a:srgbClr val="FFFFFF"/>
                </a:solidFill>
                <a:effectLst/>
                <a:uLnTx/>
                <a:uFillTx/>
                <a:latin typeface="Segoe UI Light" charset="0"/>
                <a:cs typeface="Segoe UI Light" charset="0"/>
              </a:endParaRP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lvl="0" defTabSz="1219170">
                <a:defRPr/>
              </a:pPr>
              <a:r>
                <a:rPr lang="es-ES" sz="1600" kern="0" spc="27" dirty="0">
                  <a:solidFill>
                    <a:srgbClr val="FFFFFF"/>
                  </a:solidFill>
                  <a:latin typeface="Segoe UI"/>
                </a:rPr>
                <a:t>Su opinión es muy importante.</a:t>
              </a:r>
              <a:endParaRPr kumimoji="0" lang="en-US" sz="1600" b="0" i="0" u="none" strike="noStrike" kern="0" cap="none" spc="27" normalizeH="0" baseline="0" noProof="0" dirty="0">
                <a:ln>
                  <a:noFill/>
                </a:ln>
                <a:solidFill>
                  <a:srgbClr val="FFFFFF"/>
                </a:solidFill>
                <a:effectLst/>
                <a:uLnTx/>
                <a:uFillTx/>
                <a:latin typeface="Segoe UI"/>
                <a:ea typeface="+mn-ea"/>
                <a:cs typeface="+mn-cs"/>
              </a:endParaRP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Este es el enlace:</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s-ES" sz="1600" kern="0" spc="27" dirty="0">
                <a:solidFill>
                  <a:srgbClr val="262626"/>
                </a:solidFill>
                <a:latin typeface="Segoe UI"/>
              </a:rPr>
              <a:t>Envíe sus comentarios al final de esta presentación.</a:t>
            </a:r>
            <a:endParaRPr lang="en-US" sz="1600" kern="0" spc="27" dirty="0">
              <a:solidFill>
                <a:srgbClr val="262626"/>
              </a:solidFill>
              <a:latin typeface="Segoe UI"/>
            </a:endParaRP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fletiasarts.com</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err="1"/>
              <a:t>Presidente</a:t>
            </a:r>
            <a:r>
              <a:rPr lang="en-US" sz="2800" dirty="0"/>
              <a:t>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Padre</a:t>
            </a:r>
          </a:p>
          <a:p>
            <a:pPr lvl="0" algn="r">
              <a:defRPr/>
            </a:pPr>
            <a:r>
              <a:rPr lang="en-US" dirty="0" err="1">
                <a:latin typeface="Segoe UI Light" panose="020B0502040204020203" pitchFamily="34" charset="0"/>
                <a:cs typeface="Segoe UI Light" panose="020B0502040204020203" pitchFamily="34" charset="0"/>
              </a:rPr>
              <a:t>Arquitecto</a:t>
            </a:r>
            <a:r>
              <a:rPr lang="en-US" dirty="0">
                <a:latin typeface="Segoe UI Light" panose="020B0502040204020203" pitchFamily="34" charset="0"/>
                <a:cs typeface="Segoe UI Light" panose="020B0502040204020203" pitchFamily="34" charset="0"/>
              </a:rPr>
              <a:t> Principal de BBDD</a:t>
            </a:r>
          </a:p>
          <a:p>
            <a:pPr lvl="0" algn="r">
              <a:defRPr/>
            </a:pPr>
            <a:r>
              <a:rPr lang="en-US" dirty="0">
                <a:latin typeface="Segoe UI Light" panose="020B0502040204020203" pitchFamily="34" charset="0"/>
                <a:cs typeface="Segoe UI Light" panose="020B0502040204020203" pitchFamily="34" charset="0"/>
              </a:rPr>
              <a:t>Power BI </a:t>
            </a:r>
            <a:r>
              <a:rPr lang="en-US" dirty="0" err="1">
                <a:latin typeface="Segoe UI Light" panose="020B0502040204020203" pitchFamily="34" charset="0"/>
                <a:cs typeface="Segoe UI Light" panose="020B0502040204020203" pitchFamily="34" charset="0"/>
              </a:rPr>
              <a:t>desde</a:t>
            </a:r>
            <a:r>
              <a:rPr lang="en-US" dirty="0">
                <a:latin typeface="Segoe UI Light" panose="020B0502040204020203" pitchFamily="34" charset="0"/>
                <a:cs typeface="Segoe UI Light" panose="020B0502040204020203" pitchFamily="34" charset="0"/>
              </a:rPr>
              <a:t> 2016</a:t>
            </a:r>
          </a:p>
          <a:p>
            <a:pPr lvl="0" algn="r">
              <a:defRPr/>
            </a:pPr>
            <a:r>
              <a:rPr lang="en-US" dirty="0" err="1">
                <a:latin typeface="Segoe UI Light" panose="020B0502040204020203" pitchFamily="34" charset="0"/>
                <a:cs typeface="Segoe UI Light" panose="020B0502040204020203" pitchFamily="34" charset="0"/>
              </a:rPr>
              <a:t>Desarrollador</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desde</a:t>
            </a:r>
            <a:r>
              <a:rPr lang="en-US" dirty="0">
                <a:latin typeface="Segoe UI Light" panose="020B0502040204020203" pitchFamily="34" charset="0"/>
                <a:cs typeface="Segoe UI Light" panose="020B0502040204020203" pitchFamily="34" charset="0"/>
              </a:rPr>
              <a:t> 1995</a:t>
            </a:r>
          </a:p>
          <a:p>
            <a:pPr algn="r">
              <a:defRPr/>
            </a:pPr>
            <a:r>
              <a:rPr lang="en-US" dirty="0">
                <a:latin typeface="Segoe UI Light" panose="020B0502040204020203" pitchFamily="34" charset="0"/>
                <a:cs typeface="Segoe UI Light" panose="020B0502040204020203" pitchFamily="34" charset="0"/>
              </a:rPr>
              <a:t>SQL Server </a:t>
            </a:r>
            <a:r>
              <a:rPr lang="en-US" dirty="0" err="1">
                <a:latin typeface="Segoe UI Light" panose="020B0502040204020203" pitchFamily="34" charset="0"/>
                <a:cs typeface="Segoe UI Light" panose="020B0502040204020203" pitchFamily="34" charset="0"/>
              </a:rPr>
              <a:t>desde</a:t>
            </a:r>
            <a:r>
              <a:rPr lang="en-US" dirty="0">
                <a:latin typeface="Segoe UI Light" panose="020B0502040204020203" pitchFamily="34" charset="0"/>
                <a:cs typeface="Segoe UI Light" panose="020B0502040204020203" pitchFamily="34" charset="0"/>
              </a:rPr>
              <a:t>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a:t>
            </a:r>
            <a:r>
              <a:rPr lang="en-US" sz="2000" dirty="0" err="1">
                <a:latin typeface="Segoe UI Light" panose="020B0502040204020203" pitchFamily="34" charset="0"/>
                <a:cs typeface="Segoe UI Light" panose="020B0502040204020203" pitchFamily="34" charset="0"/>
              </a:rPr>
              <a:t>Seguridad</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err="1">
                <a:latin typeface="Segoe UI Light" panose="020B0502040204020203" pitchFamily="34" charset="0"/>
                <a:cs typeface="Segoe UI Light" panose="020B0502040204020203" pitchFamily="34" charset="0"/>
              </a:rPr>
              <a:t>Recursos</a:t>
            </a:r>
            <a:endParaRPr lang="en-US" sz="2000" dirty="0">
              <a:latin typeface="Segoe UI Light" panose="020B0502040204020203" pitchFamily="34" charset="0"/>
              <a:cs typeface="Segoe UI Light" panose="020B0502040204020203" pitchFamily="34" charset="0"/>
            </a:endParaRP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TotalTime>
  <Words>10750</Words>
  <Application>Microsoft Office PowerPoint</Application>
  <PresentationFormat>Widescreen</PresentationFormat>
  <Paragraphs>1242</Paragraphs>
  <Slides>244</Slides>
  <Notes>231</Notes>
  <HiddenSlides>1</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244</vt:i4>
      </vt:variant>
    </vt:vector>
  </HeadingPairs>
  <TitlesOfParts>
    <vt:vector size="262"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Insertar e integrar</vt:lpstr>
      <vt:lpstr>Escala Global y  Preparación Empresarial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[d365ug]_HiramFleitas_PowerPlatformGameChanger</dc:title>
  <dc:creator>Hiram Fleitas</dc:creator>
  <cp:keywords>PowerApps, Microsoft Flow, Power BI, Cortana, SQL Server</cp:keywords>
  <cp:lastModifiedBy>Hiram Fleitas</cp:lastModifiedBy>
  <cp:revision>125</cp:revision>
  <dcterms:created xsi:type="dcterms:W3CDTF">2019-05-23T20:01:45Z</dcterms:created>
  <dcterms:modified xsi:type="dcterms:W3CDTF">2019-07-10T14:17:26Z</dcterms:modified>
  <cp:category>Dev</cp:category>
  <cp:contentStatus/>
</cp:coreProperties>
</file>